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67" r:id="rId2"/>
    <p:sldId id="268" r:id="rId3"/>
    <p:sldId id="257" r:id="rId4"/>
    <p:sldId id="259" r:id="rId5"/>
    <p:sldId id="260" r:id="rId6"/>
    <p:sldId id="258" r:id="rId7"/>
    <p:sldId id="261" r:id="rId8"/>
    <p:sldId id="262" r:id="rId9"/>
    <p:sldId id="266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150E4-73F7-48ED-AA2B-35736CE2F4F5}" type="datetimeFigureOut">
              <a:rPr lang="it-IT" smtClean="0"/>
              <a:pPr/>
              <a:t>24/08/2023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8085F-245D-4B91-9FCE-1949CA71E4E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11155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168237-676A-4097-95A3-03812DCF450A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it-IT"/>
              <a:t>prof.ssa Anna Maria Fehl</a:t>
            </a:r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4B8D-898B-40D0-85E6-5500442191FA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Anna Maria Fehl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6FA4124-1989-42C9-8893-89D1DA11C52D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r>
              <a:rPr lang="it-IT"/>
              <a:t>prof.ssa Anna Maria Fehl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A523-38CC-47AC-B2FA-F69A4D9F0E73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Anna Maria Fehl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CF6EFD-3F9F-45DC-BA39-E90B72CC9EC6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it-IT"/>
              <a:t>prof.ssa Anna Maria Fehl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35E0-FB6E-49A1-85A2-5E879BADB399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Anna Maria Fehl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190FE-6807-4995-AA62-8195FE055C31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Anna Maria Fehl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74E-F82F-4E19-8D0F-57F42C0DDC75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Anna Maria Fehl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02554C-9A47-405F-9CDA-F79876E5E578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it-IT"/>
              <a:t>prof.ssa Anna Maria Fehl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82A5-141A-438D-8222-860524E72D2A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Anna Maria Fehl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8A0-B3AE-4B5B-AD94-991E913945C1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Anna Maria Fehl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6FA4124-1989-42C9-8893-89D1DA11C52D}" type="datetime1">
              <a:rPr lang="it-IT" smtClean="0"/>
              <a:pPr/>
              <a:t>24/08/2023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it-IT"/>
              <a:t>prof.ssa Anna Maria Fehl</a:t>
            </a: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D4ECC36-9F3E-4A73-B05B-3DD91FBE836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/>
              <a:t>Educandato statale collegio «Uccellis» </a:t>
            </a:r>
            <a:br>
              <a:rPr lang="it-IT" dirty="0" smtClean="0"/>
            </a:br>
            <a:r>
              <a:rPr lang="it-IT" dirty="0" smtClean="0"/>
              <a:t>Udine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ctr"/>
            <a:r>
              <a:rPr lang="it-IT" dirty="0"/>
              <a:t>C</a:t>
            </a:r>
            <a:r>
              <a:rPr lang="it-IT" dirty="0" smtClean="0"/>
              <a:t>orso </a:t>
            </a:r>
            <a:r>
              <a:rPr lang="it-IT" dirty="0"/>
              <a:t>di formazione </a:t>
            </a:r>
            <a:endParaRPr lang="it-IT" dirty="0" smtClean="0"/>
          </a:p>
          <a:p>
            <a:pPr lvl="0" algn="ctr"/>
            <a:r>
              <a:rPr lang="it-IT" dirty="0" smtClean="0"/>
              <a:t>per Educandati </a:t>
            </a:r>
            <a:r>
              <a:rPr lang="it-IT" dirty="0"/>
              <a:t>e </a:t>
            </a:r>
            <a:r>
              <a:rPr lang="it-IT" dirty="0" smtClean="0"/>
              <a:t>Convitti</a:t>
            </a:r>
            <a:r>
              <a:rPr lang="it-IT" dirty="0"/>
              <a:t> 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165304"/>
            <a:ext cx="1249425" cy="53684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627784" y="4641112"/>
            <a:ext cx="651621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Direttore del corso: Rettore dott.ssa Anna Maria Zilli</a:t>
            </a:r>
          </a:p>
          <a:p>
            <a:endParaRPr lang="it-IT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sz="1400" dirty="0" smtClean="0">
                <a:solidFill>
                  <a:schemeClr val="bg1">
                    <a:lumMod val="95000"/>
                  </a:schemeClr>
                </a:solidFill>
              </a:rPr>
              <a:t>Referente del corso: educatore Galdino Zanor</a:t>
            </a:r>
          </a:p>
          <a:p>
            <a:r>
              <a:rPr lang="it-IT" sz="1400" dirty="0" smtClean="0">
                <a:solidFill>
                  <a:schemeClr val="bg1">
                    <a:lumMod val="95000"/>
                  </a:schemeClr>
                </a:solidFill>
              </a:rPr>
              <a:t>Formatrici del corso: prof.ssa Anna Maria Fehl, prof.ssa Daniela Feltrin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4724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ruolo dell’educatore nella prassi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Le parole chiave del ruolo dell’educatore:</a:t>
            </a:r>
          </a:p>
          <a:p>
            <a:endParaRPr lang="it-IT" dirty="0"/>
          </a:p>
          <a:p>
            <a:r>
              <a:rPr lang="it-IT" dirty="0"/>
              <a:t>Mediazione</a:t>
            </a:r>
          </a:p>
          <a:p>
            <a:r>
              <a:rPr lang="it-IT" dirty="0"/>
              <a:t>Collaborazione</a:t>
            </a:r>
          </a:p>
          <a:p>
            <a:r>
              <a:rPr lang="it-IT" dirty="0"/>
              <a:t>Relazione</a:t>
            </a:r>
          </a:p>
          <a:p>
            <a:r>
              <a:rPr lang="it-IT" dirty="0"/>
              <a:t>Comunicazione</a:t>
            </a:r>
          </a:p>
          <a:p>
            <a:r>
              <a:rPr lang="it-IT" dirty="0"/>
              <a:t>Resilienza</a:t>
            </a:r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CONFRONTIAMOCI sul significato </a:t>
            </a:r>
            <a:r>
              <a:rPr lang="it-IT" dirty="0" smtClean="0"/>
              <a:t>delle </a:t>
            </a:r>
            <a:r>
              <a:rPr lang="it-IT" dirty="0"/>
              <a:t>parole chiave</a:t>
            </a:r>
          </a:p>
        </p:txBody>
      </p:sp>
      <p:pic>
        <p:nvPicPr>
          <p:cNvPr id="7" name="Segnaposto contenuto 6" descr="google-gruppi-discussio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893274"/>
            <a:ext cx="3907984" cy="3893180"/>
          </a:xfr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 diversi PUNTI </a:t>
            </a:r>
            <a:r>
              <a:rPr lang="it-IT" dirty="0" err="1"/>
              <a:t>DI</a:t>
            </a:r>
            <a:r>
              <a:rPr lang="it-IT" dirty="0"/>
              <a:t> VISTA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	</a:t>
            </a:r>
          </a:p>
          <a:p>
            <a:pPr>
              <a:buNone/>
            </a:pPr>
            <a:r>
              <a:rPr lang="it-IT" dirty="0"/>
              <a:t>	Alla luce del confronto fatto: quale ruolo ritenete predominante e perché?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209" y="1412776"/>
            <a:ext cx="6255488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LABORATORIO FORMATIVO NEOASSUNTI N°4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99592" y="3140968"/>
            <a:ext cx="6255488" cy="743507"/>
          </a:xfrm>
        </p:spPr>
        <p:txBody>
          <a:bodyPr/>
          <a:lstStyle/>
          <a:p>
            <a:pPr algn="ctr"/>
            <a:r>
              <a:rPr lang="it-IT" dirty="0"/>
              <a:t>IL RUOLO DELL’EDUCATORE A SCUOLA</a:t>
            </a:r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470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IL RUOLO L’EDUCATORE NELLA NORMATIVA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/>
          </a:p>
          <a:p>
            <a:r>
              <a:rPr lang="it-IT" b="1" dirty="0"/>
              <a:t>CONTRATTO COLLETTIVO NAZIONALE DEL COMPARTO SCUOLA</a:t>
            </a:r>
            <a:br>
              <a:rPr lang="it-IT" b="1" dirty="0"/>
            </a:br>
            <a:r>
              <a:rPr lang="it-IT" b="1" dirty="0"/>
              <a:t>QUADRIENNIO GIURIDICO 2006-09 E 1° BIENNIO ECONOMICO 2006-07</a:t>
            </a:r>
          </a:p>
          <a:p>
            <a:pPr>
              <a:buNone/>
            </a:pPr>
            <a:r>
              <a:rPr lang="it-IT" b="1" dirty="0"/>
              <a:t>	CAPO XI – PERSONALE DELLE ISTITUZIONI EDUCATIVE</a:t>
            </a:r>
            <a:endParaRPr lang="it-IT" dirty="0"/>
          </a:p>
          <a:p>
            <a:pPr>
              <a:buNone/>
            </a:pPr>
            <a:r>
              <a:rPr lang="it-IT" dirty="0"/>
              <a:t>		Art. 127, 128, 129, 130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63688" y="6487812"/>
            <a:ext cx="3657600" cy="228600"/>
          </a:xfrm>
        </p:spPr>
        <p:txBody>
          <a:bodyPr/>
          <a:lstStyle/>
          <a:p>
            <a:r>
              <a:rPr lang="it-IT" dirty="0"/>
              <a:t>prof.ssa Anna Maria </a:t>
            </a:r>
            <a:r>
              <a:rPr lang="it-IT" dirty="0" smtClean="0"/>
              <a:t>Fehl -Formatore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IL RUOLO L’EDUCATORE NELLA NORMATIVA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/>
          <a:lstStyle/>
          <a:p>
            <a:pPr lvl="1" algn="ctr"/>
            <a:r>
              <a:rPr lang="it-IT" dirty="0"/>
              <a:t>Art 127</a:t>
            </a:r>
          </a:p>
          <a:p>
            <a:r>
              <a:rPr lang="it-IT" dirty="0"/>
              <a:t>possiede competenze di tipo psicopedagogico, metodologico e </a:t>
            </a:r>
            <a:r>
              <a:rPr lang="it-IT" dirty="0" err="1"/>
              <a:t>organizzativo-relazionale</a:t>
            </a:r>
            <a:endParaRPr lang="it-IT" dirty="0"/>
          </a:p>
          <a:p>
            <a:r>
              <a:rPr lang="it-IT" dirty="0"/>
              <a:t>sviluppa esperienza educativa e svolge attività di studio e di ricerca</a:t>
            </a:r>
          </a:p>
          <a:p>
            <a:r>
              <a:rPr lang="it-IT" dirty="0"/>
              <a:t>partecipa al processo di formazione e di educazione degli allievi in un quadro di rapporti e di intese con i docenti nel rispetto dell'autonomia culturale e professionale del personale educativo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L’ATTIVITA’ </a:t>
            </a:r>
            <a:r>
              <a:rPr lang="it-IT" dirty="0" err="1"/>
              <a:t>DI</a:t>
            </a:r>
            <a:r>
              <a:rPr lang="it-IT" dirty="0"/>
              <a:t> RICERCA EDUCATIVA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/>
          <a:lstStyle/>
          <a:p>
            <a:pPr lvl="1" algn="ctr"/>
            <a:r>
              <a:rPr lang="it-IT" dirty="0"/>
              <a:t>Art 128</a:t>
            </a:r>
          </a:p>
          <a:p>
            <a:r>
              <a:rPr lang="it-IT" dirty="0"/>
              <a:t>promozione dei processi di crescita umana, civile e culturale e di socializzazione degli allievi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organizzazione degli studi e del tempo libero, delle iniziative culturali, sportive e ricreative anche per gli aspetti psicopedagogici e di orientamento.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/>
              <a:t>Azioni funzionali all'attività educativa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ctr"/>
            <a:r>
              <a:rPr lang="it-IT" dirty="0"/>
              <a:t>Art 129</a:t>
            </a:r>
          </a:p>
          <a:p>
            <a:pPr>
              <a:buNone/>
            </a:pPr>
            <a:r>
              <a:rPr lang="it-IT" dirty="0"/>
              <a:t>	L’azione funzionale all'attività educativa comprende attività individuali e attività collegiali</a:t>
            </a:r>
          </a:p>
          <a:p>
            <a:pPr>
              <a:buNone/>
            </a:pPr>
            <a:r>
              <a:rPr lang="it-IT" cap="small" dirty="0"/>
              <a:t>Individuali</a:t>
            </a:r>
            <a:r>
              <a:rPr lang="it-IT" dirty="0"/>
              <a:t>:</a:t>
            </a:r>
          </a:p>
          <a:p>
            <a:r>
              <a:rPr lang="it-IT" dirty="0"/>
              <a:t>preparazione necessaria per lo svolgimento dei compiti di assistenza alle attività di studio, culturali, sportive e ricreative</a:t>
            </a:r>
          </a:p>
          <a:p>
            <a:r>
              <a:rPr lang="it-IT" dirty="0"/>
              <a:t>rapporti con famiglie e docenti</a:t>
            </a:r>
          </a:p>
          <a:p>
            <a:r>
              <a:rPr lang="it-IT" dirty="0"/>
              <a:t>accoglienza e vigilanza degli allievi nel</a:t>
            </a:r>
          </a:p>
          <a:p>
            <a:pPr>
              <a:buNone/>
            </a:pPr>
            <a:r>
              <a:rPr lang="it-IT" dirty="0"/>
              <a:t>	momento della loro entrata ed uscita e/o eventuali compiti di accompagnamento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/>
              <a:t>Azioni funzionali all'attività educativa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ctr"/>
            <a:r>
              <a:rPr lang="it-IT" dirty="0"/>
              <a:t>Art 129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cap="small" dirty="0"/>
              <a:t>collegiali:</a:t>
            </a:r>
          </a:p>
          <a:p>
            <a:r>
              <a:rPr lang="it-IT" dirty="0"/>
              <a:t>programmazione, progettazione, discussione e approvazione delle relazioni sui risultati educativi conseguiti e la definizione degli elementi di valutazione da fornire ai competenti consigli di classe, ai quali partecipa, a titolo consultivo, il personale educativo interessato; </a:t>
            </a:r>
          </a:p>
          <a:p>
            <a:r>
              <a:rPr lang="it-IT" dirty="0"/>
              <a:t>determinazione delle modalità e dei criteri da seguire nei rapporti con gli allievi e le loro famiglie, nonché con i docenti delle scuole frequentate dagli allievi medesimi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/>
              <a:t>Azioni funzionali all'attività educativa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ctr"/>
            <a:r>
              <a:rPr lang="it-IT" dirty="0"/>
              <a:t>Art 129</a:t>
            </a:r>
          </a:p>
          <a:p>
            <a:pPr>
              <a:buNone/>
            </a:pPr>
            <a:r>
              <a:rPr lang="it-IT" dirty="0"/>
              <a:t>	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Partecipazione a iniziative di formazione e di aggiornamento programmate a livello nazionale, regionale o di istituzione educativa.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prof.ssa </a:t>
            </a:r>
            <a:r>
              <a:rPr lang="it-IT" dirty="0"/>
              <a:t>Anna Maria Fehl -</a:t>
            </a:r>
            <a:r>
              <a:rPr lang="it-IT" dirty="0" smtClean="0"/>
              <a:t>Formatore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306BF6D-2F8C-4E02-BCE4-C1EBBCD9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ATTIVITA’ AGGIUNTIVE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CC7189-45CD-4210-8CE2-9878B810C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attività aggiuntive educative: progetti, sperimentazioni</a:t>
            </a:r>
          </a:p>
          <a:p>
            <a:endParaRPr lang="it-IT" dirty="0"/>
          </a:p>
          <a:p>
            <a:r>
              <a:rPr lang="it-IT" dirty="0"/>
              <a:t>attività aggiuntive funzionali allo svolgimento dell'attività educativa: coordinamento 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841F924-BBB8-4614-A381-FC78970D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Anna Maria Fehl -Formatore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7AB20C9-6F5C-4C77-A44D-71694CC5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CC36-9F3E-4A73-B05B-3DD91FBE8366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69904" y="6404460"/>
            <a:ext cx="706528" cy="30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8024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772</TotalTime>
  <Words>306</Words>
  <Application>Microsoft Office PowerPoint</Application>
  <PresentationFormat>Presentazione su schermo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Mito</vt:lpstr>
      <vt:lpstr>Educandato statale collegio «Uccellis»  Udine</vt:lpstr>
      <vt:lpstr>LABORATORIO FORMATIVO NEOASSUNTI N°4</vt:lpstr>
      <vt:lpstr>IL RUOLO L’EDUCATORE NELLA NORMATIVA</vt:lpstr>
      <vt:lpstr>IL RUOLO L’EDUCATORE NELLA NORMATIVA</vt:lpstr>
      <vt:lpstr>L’ATTIVITA’ DI RICERCA EDUCATIVA</vt:lpstr>
      <vt:lpstr>Azioni funzionali all'attività educativa</vt:lpstr>
      <vt:lpstr>Azioni funzionali all'attività educativa</vt:lpstr>
      <vt:lpstr>Azioni funzionali all'attività educativa</vt:lpstr>
      <vt:lpstr>ATTIVITA’ AGGIUNTIVE</vt:lpstr>
      <vt:lpstr>ruolo dell’educatore nella prassi</vt:lpstr>
      <vt:lpstr>CONFRONTIAMOCI sul significato delle parole chiave</vt:lpstr>
      <vt:lpstr>I diversi PUNTI DI VISTA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FORMATIVO NEOASSUNTI N°</dc:title>
  <dc:creator>Alessandro Paganin</dc:creator>
  <cp:lastModifiedBy>Utente</cp:lastModifiedBy>
  <cp:revision>64</cp:revision>
  <dcterms:created xsi:type="dcterms:W3CDTF">2020-01-28T14:38:58Z</dcterms:created>
  <dcterms:modified xsi:type="dcterms:W3CDTF">2023-08-24T19:13:06Z</dcterms:modified>
</cp:coreProperties>
</file>