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300" r:id="rId4"/>
    <p:sldId id="258" r:id="rId5"/>
    <p:sldId id="294" r:id="rId6"/>
    <p:sldId id="304" r:id="rId7"/>
    <p:sldId id="305" r:id="rId8"/>
    <p:sldId id="311" r:id="rId9"/>
    <p:sldId id="295" r:id="rId10"/>
    <p:sldId id="302" r:id="rId11"/>
    <p:sldId id="259" r:id="rId12"/>
    <p:sldId id="296" r:id="rId13"/>
    <p:sldId id="298" r:id="rId14"/>
    <p:sldId id="299" r:id="rId15"/>
    <p:sldId id="260" r:id="rId16"/>
    <p:sldId id="297" r:id="rId17"/>
    <p:sldId id="261" r:id="rId18"/>
    <p:sldId id="292" r:id="rId19"/>
    <p:sldId id="308" r:id="rId20"/>
    <p:sldId id="309" r:id="rId21"/>
    <p:sldId id="310" r:id="rId22"/>
    <p:sldId id="271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58" autoAdjust="0"/>
    <p:restoredTop sz="86364" autoAdjust="0"/>
  </p:normalViewPr>
  <p:slideViewPr>
    <p:cSldViewPr>
      <p:cViewPr varScale="1">
        <p:scale>
          <a:sx n="100" d="100"/>
          <a:sy n="100" d="100"/>
        </p:scale>
        <p:origin x="15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DC3A0-1D79-DB4E-BA0B-87F386B21786}" type="datetimeFigureOut">
              <a:rPr lang="it-IT" smtClean="0"/>
              <a:t>13/12/2023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C686B-64D5-9C40-9D33-BBC1EB306F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80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BC686B-64D5-9C40-9D33-BBC1EB306FFD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204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071F12B-464A-4D92-8838-B5FABE4C9577}" type="datetimeFigureOut">
              <a:rPr lang="it-IT" smtClean="0"/>
              <a:pPr/>
              <a:t>13/12/2023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F12B-464A-4D92-8838-B5FABE4C9577}" type="datetimeFigureOut">
              <a:rPr lang="it-IT" smtClean="0"/>
              <a:pPr/>
              <a:t>13/12/2023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071F12B-464A-4D92-8838-B5FABE4C9577}" type="datetimeFigureOut">
              <a:rPr lang="it-IT" smtClean="0"/>
              <a:pPr/>
              <a:t>13/12/2023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F12B-464A-4D92-8838-B5FABE4C9577}" type="datetimeFigureOut">
              <a:rPr lang="it-IT" smtClean="0"/>
              <a:pPr/>
              <a:t>13/12/2023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F12B-464A-4D92-8838-B5FABE4C9577}" type="datetimeFigureOut">
              <a:rPr lang="it-IT" smtClean="0"/>
              <a:pPr/>
              <a:t>13/12/2023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071F12B-464A-4D92-8838-B5FABE4C9577}" type="datetimeFigureOut">
              <a:rPr lang="it-IT" smtClean="0"/>
              <a:pPr/>
              <a:t>13/12/2023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071F12B-464A-4D92-8838-B5FABE4C9577}" type="datetimeFigureOut">
              <a:rPr lang="it-IT" smtClean="0"/>
              <a:pPr/>
              <a:t>13/12/2023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F12B-464A-4D92-8838-B5FABE4C9577}" type="datetimeFigureOut">
              <a:rPr lang="it-IT" smtClean="0"/>
              <a:pPr/>
              <a:t>13/12/2023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F12B-464A-4D92-8838-B5FABE4C9577}" type="datetimeFigureOut">
              <a:rPr lang="it-IT" smtClean="0"/>
              <a:pPr/>
              <a:t>13/12/2023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F12B-464A-4D92-8838-B5FABE4C9577}" type="datetimeFigureOut">
              <a:rPr lang="it-IT" smtClean="0"/>
              <a:pPr/>
              <a:t>13/12/2023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071F12B-464A-4D92-8838-B5FABE4C9577}" type="datetimeFigureOut">
              <a:rPr lang="it-IT" smtClean="0"/>
              <a:pPr/>
              <a:t>13/12/2023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071F12B-464A-4D92-8838-B5FABE4C9577}" type="datetimeFigureOut">
              <a:rPr lang="it-IT" smtClean="0"/>
              <a:pPr/>
              <a:t>13/12/2023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371656" cy="5328592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it-IT" sz="4000" dirty="0">
                <a:latin typeface="Calibri" pitchFamily="34" charset="0"/>
                <a:cs typeface="Calibri" pitchFamily="34" charset="0"/>
              </a:rPr>
              <a:t/>
            </a:r>
            <a:br>
              <a:rPr lang="it-IT" sz="4000" dirty="0">
                <a:latin typeface="Calibri" pitchFamily="34" charset="0"/>
                <a:cs typeface="Calibri" pitchFamily="34" charset="0"/>
              </a:rPr>
            </a:br>
            <a:r>
              <a:rPr lang="it-IT" sz="4000" dirty="0">
                <a:latin typeface="Calibri" pitchFamily="34" charset="0"/>
                <a:cs typeface="Calibri" pitchFamily="34" charset="0"/>
              </a:rPr>
              <a:t/>
            </a:r>
            <a:br>
              <a:rPr lang="it-IT" sz="4000" dirty="0">
                <a:latin typeface="Calibri" pitchFamily="34" charset="0"/>
                <a:cs typeface="Calibri" pitchFamily="34" charset="0"/>
              </a:rPr>
            </a:br>
            <a:r>
              <a:rPr lang="it-IT" sz="4000" dirty="0">
                <a:latin typeface="Calibri" pitchFamily="34" charset="0"/>
                <a:cs typeface="Calibri" pitchFamily="34" charset="0"/>
              </a:rPr>
              <a:t/>
            </a:r>
            <a:br>
              <a:rPr lang="it-IT" sz="4000" dirty="0">
                <a:latin typeface="Calibri" pitchFamily="34" charset="0"/>
                <a:cs typeface="Calibri" pitchFamily="34" charset="0"/>
              </a:rPr>
            </a:br>
            <a:r>
              <a:rPr lang="it-IT" sz="4000" dirty="0">
                <a:latin typeface="Calibri" pitchFamily="34" charset="0"/>
                <a:cs typeface="Calibri" pitchFamily="34" charset="0"/>
              </a:rPr>
              <a:t/>
            </a:r>
            <a:br>
              <a:rPr lang="it-IT" sz="4000" dirty="0">
                <a:latin typeface="Calibri" pitchFamily="34" charset="0"/>
                <a:cs typeface="Calibri" pitchFamily="34" charset="0"/>
              </a:rPr>
            </a:br>
            <a:r>
              <a:rPr lang="it-IT" sz="4000" dirty="0">
                <a:latin typeface="Calibri" pitchFamily="34" charset="0"/>
                <a:cs typeface="Calibri" pitchFamily="34" charset="0"/>
              </a:rPr>
              <a:t/>
            </a:r>
            <a:br>
              <a:rPr lang="it-IT" sz="4000" dirty="0">
                <a:latin typeface="Calibri" pitchFamily="34" charset="0"/>
                <a:cs typeface="Calibri" pitchFamily="34" charset="0"/>
              </a:rPr>
            </a:br>
            <a:r>
              <a:rPr lang="it-IT" sz="4000" dirty="0">
                <a:latin typeface="Calibri" pitchFamily="34" charset="0"/>
                <a:cs typeface="Calibri" pitchFamily="34" charset="0"/>
              </a:rPr>
              <a:t/>
            </a:r>
            <a:br>
              <a:rPr lang="it-IT" sz="4000" dirty="0">
                <a:latin typeface="Calibri" pitchFamily="34" charset="0"/>
                <a:cs typeface="Calibri" pitchFamily="34" charset="0"/>
              </a:rPr>
            </a:br>
            <a:r>
              <a:rPr lang="it-IT" sz="2700" dirty="0">
                <a:cs typeface="Calibri" pitchFamily="34" charset="0"/>
              </a:rPr>
              <a:t/>
            </a:r>
            <a:br>
              <a:rPr lang="it-IT" sz="2700" dirty="0">
                <a:cs typeface="Calibri" pitchFamily="34" charset="0"/>
              </a:rPr>
            </a:br>
            <a:r>
              <a:rPr lang="it-IT" sz="4000" dirty="0">
                <a:cs typeface="Calibri" pitchFamily="34" charset="0"/>
              </a:rPr>
              <a:t/>
            </a:r>
            <a:br>
              <a:rPr lang="it-IT" sz="4000" dirty="0">
                <a:cs typeface="Calibri" pitchFamily="34" charset="0"/>
              </a:rPr>
            </a:br>
            <a:r>
              <a:rPr lang="it-IT" sz="3600" b="1" dirty="0">
                <a:cs typeface="Calibri" pitchFamily="34" charset="0"/>
              </a:rPr>
              <a:t>Una scuola per l’ </a:t>
            </a:r>
            <a:r>
              <a:rPr lang="it-IT" sz="3600" b="1" dirty="0" err="1">
                <a:cs typeface="Calibri" pitchFamily="34" charset="0"/>
              </a:rPr>
              <a:t>europa</a:t>
            </a:r>
            <a:r>
              <a:rPr lang="it-IT" sz="3600" b="1" dirty="0">
                <a:cs typeface="Calibri" pitchFamily="34" charset="0"/>
              </a:rPr>
              <a:t> : Il Liceo classico europeo </a:t>
            </a:r>
            <a:r>
              <a:rPr lang="it-IT" sz="4000" b="1" dirty="0">
                <a:cs typeface="Calibri" pitchFamily="34" charset="0"/>
              </a:rPr>
              <a:t/>
            </a:r>
            <a:br>
              <a:rPr lang="it-IT" sz="4000" b="1" dirty="0">
                <a:cs typeface="Calibri" pitchFamily="34" charset="0"/>
              </a:rPr>
            </a:br>
            <a:r>
              <a:rPr lang="it-IT" sz="4000" b="1" dirty="0">
                <a:cs typeface="Calibri" pitchFamily="34" charset="0"/>
              </a:rPr>
              <a:t>              </a:t>
            </a:r>
            <a:br>
              <a:rPr lang="it-IT" sz="4000" b="1" dirty="0">
                <a:cs typeface="Calibri" pitchFamily="34" charset="0"/>
              </a:rPr>
            </a:br>
            <a:r>
              <a:rPr lang="it-IT" sz="2700" dirty="0">
                <a:cs typeface="Calibri" pitchFamily="34" charset="0"/>
              </a:rPr>
              <a:t>Roma 11 dicembre 2023</a:t>
            </a:r>
            <a:br>
              <a:rPr lang="it-IT" sz="2700" dirty="0">
                <a:cs typeface="Calibri" pitchFamily="34" charset="0"/>
              </a:rPr>
            </a:br>
            <a:r>
              <a:rPr lang="it-IT" sz="2700" dirty="0">
                <a:cs typeface="Calibri" pitchFamily="34" charset="0"/>
              </a:rPr>
              <a:t/>
            </a:r>
            <a:br>
              <a:rPr lang="it-IT" sz="2700" dirty="0">
                <a:cs typeface="Calibri" pitchFamily="34" charset="0"/>
              </a:rPr>
            </a:br>
            <a:r>
              <a:rPr lang="it-IT" sz="2700" dirty="0">
                <a:cs typeface="Calibri" pitchFamily="34" charset="0"/>
              </a:rPr>
              <a:t/>
            </a:r>
            <a:br>
              <a:rPr lang="it-IT" sz="2700" dirty="0">
                <a:cs typeface="Calibri" pitchFamily="34" charset="0"/>
              </a:rPr>
            </a:br>
            <a:r>
              <a:rPr lang="it-IT" sz="2700" dirty="0">
                <a:cs typeface="Calibri" pitchFamily="34" charset="0"/>
              </a:rPr>
              <a:t>                                                   	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                      Incontro Licei Classici Europei</a:t>
            </a:r>
            <a:endParaRPr lang="it-IT" sz="3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Linee pedagogico- culturali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“ </a:t>
            </a:r>
            <a:r>
              <a:rPr lang="it-IT" sz="2400" i="1" dirty="0"/>
              <a:t>Il progetto di “Liceo Europeo” prende le mosse dal Trattato di Maastricht, dove la dimensione europea dell’insegnamento è raccordata all’apprendimento e diffusione delle lingue degli Stati membri e al miglioramento della conoscenza e della diffusione della cultura e della storia dei popoli europei</a:t>
            </a:r>
            <a:r>
              <a:rPr lang="it-IT" dirty="0"/>
              <a:t>”; </a:t>
            </a:r>
          </a:p>
          <a:p>
            <a:endParaRPr lang="it-IT" sz="2400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Nasce il Liceo Classico Europeo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sz="2400" dirty="0"/>
          </a:p>
          <a:p>
            <a:r>
              <a:rPr lang="it-IT" sz="2400" dirty="0"/>
              <a:t>Il documento Portolano ha un’ impostazione completa ed innovativa; individua le strutture presso cui attivare il nuovo indirizzo: gli </a:t>
            </a:r>
            <a:r>
              <a:rPr lang="it-IT" sz="2400" u="sng" dirty="0"/>
              <a:t>Educandati e i Convitti statali</a:t>
            </a:r>
            <a:r>
              <a:rPr lang="it-IT" sz="2400" dirty="0"/>
              <a:t>; </a:t>
            </a:r>
          </a:p>
          <a:p>
            <a:r>
              <a:rPr lang="it-IT" sz="2400" dirty="0"/>
              <a:t>E’ l’incontro fra il recupero delle radici della cultura classica e lo sviluppo di una  base culturale comune in terra d’Europa. 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Liceo per l’Europa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sz="2400" dirty="0"/>
          </a:p>
          <a:p>
            <a:r>
              <a:rPr lang="it-IT" sz="2400" dirty="0"/>
              <a:t>E’ un </a:t>
            </a:r>
            <a:r>
              <a:rPr lang="it-IT" sz="2400" u="sng" dirty="0"/>
              <a:t>curricolo “arricchito</a:t>
            </a:r>
            <a:r>
              <a:rPr lang="it-IT" sz="2400" dirty="0"/>
              <a:t>”: </a:t>
            </a:r>
          </a:p>
          <a:p>
            <a:r>
              <a:rPr lang="it-IT" sz="2400" dirty="0"/>
              <a:t>presenza di due lingue straniere a partire dal primo anno e fino al termine del percorso insegnate da due figure diverse e complementari per conseguire una piena competenza culturale, pragmatica e comunicativa del campo linguistico; vi è il docente ma anche “un esperto”, cioè un docente madrelingua che progettano insieme; </a:t>
            </a:r>
          </a:p>
          <a:p>
            <a:r>
              <a:rPr lang="it-IT" sz="2400" dirty="0"/>
              <a:t>presenza per tutti i cinque anni dell’insegnamento di ”diritto ed economia”.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Liceo per l’Europa: l’innovazione 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3100" dirty="0"/>
              <a:t>La portata rivoluzionaria poi si trova nell’ambito delle lingue e culture classiche, </a:t>
            </a:r>
            <a:r>
              <a:rPr lang="it-IT" sz="3100" u="sng" dirty="0"/>
              <a:t>il greco e latino, inserite in un “unicum” </a:t>
            </a:r>
            <a:r>
              <a:rPr lang="it-IT" sz="3100" dirty="0"/>
              <a:t>a significare anche dal punto di vista metodologico e didattico una prospettiva inedita; </a:t>
            </a:r>
          </a:p>
          <a:p>
            <a:r>
              <a:rPr lang="it-IT" sz="3100" dirty="0"/>
              <a:t>la necessità di creare ex novo materiali e “testi”, l’esigenza di una metodologia di didattica contrastiva centrata sul confronto, sull’interpretazione e sulle tematiche argomentative presenti più che su una attenzione ai contenuti ed una presentazione cronologica.</a:t>
            </a:r>
          </a:p>
          <a:p>
            <a:r>
              <a:rPr lang="it-IT" sz="3100" dirty="0"/>
              <a:t> Di recente questo modello è stato assunto nell’ambito della seconda prova scritta dell’esame di stato proposta per i licei classici dove ai testi da tradurre dal greco e dal latino presenti in anni alterni si è deciso di proporre una versione “integrata” con la presenza di entrambe le lingue.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Liceo per l’Europa: la prospettiva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sz="2800" dirty="0"/>
          </a:p>
          <a:p>
            <a:r>
              <a:rPr lang="it-IT" sz="2800" dirty="0"/>
              <a:t>E’ un vero e proprio percorso formativo e culturale dove i contesti plurilinguistici che spaziano dalle lingue antiche alle moderne apprese in contesti diversificati trasmettono codici, pensieri, conoscenze, culture e identità plurime; </a:t>
            </a:r>
          </a:p>
          <a:p>
            <a:r>
              <a:rPr lang="it-IT" sz="2800" dirty="0"/>
              <a:t>un contesto laboratoriale gradi con tempi distesi del convitto e del semiconvitto una sorta di immersione in un “villaggio europeo” che attiva preconoscenze, ipotesi risolutive, presenta problemi anche pratici dello stare insieme e del crescere insieme; </a:t>
            </a:r>
          </a:p>
          <a:p>
            <a:r>
              <a:rPr lang="it-IT" sz="2800" dirty="0"/>
              <a:t>Se consideriamo poi che vengono tratteggiati anche i percorsi didattici con le aperture ai contenuti ed alla visione europea e non solo nazionale per argomenti di storia, arte, diritto … scopriamo davvero un progetto affascinante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La sperimentazione globale 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/>
              <a:t>  </a:t>
            </a:r>
            <a:r>
              <a:rPr lang="it-IT" sz="2400" dirty="0"/>
              <a:t>Viene incardinata all’art. 3 del DPR. N. 419 /1974; </a:t>
            </a:r>
          </a:p>
          <a:p>
            <a:r>
              <a:rPr lang="it-IT" sz="2400" dirty="0"/>
              <a:t>  Viene approvata dal CNPI nel 1993; </a:t>
            </a:r>
          </a:p>
          <a:p>
            <a:r>
              <a:rPr lang="it-IT" sz="2400" dirty="0"/>
              <a:t>   Viene autorizzato dal MPI nel 1994/1995 a seguito di verifica ed  individuazione istituti; </a:t>
            </a:r>
          </a:p>
          <a:p>
            <a:r>
              <a:rPr lang="it-IT" sz="2400" dirty="0"/>
              <a:t>   Si attivano i curricoli LCE a livello   nazionale: </a:t>
            </a:r>
          </a:p>
          <a:p>
            <a:pPr marL="0" indent="0">
              <a:buNone/>
            </a:pPr>
            <a:r>
              <a:rPr lang="it-IT" sz="2400" dirty="0"/>
              <a:t>- identità di un nuovo corso di studio; </a:t>
            </a:r>
          </a:p>
          <a:p>
            <a:pPr marL="0" indent="0">
              <a:buNone/>
            </a:pPr>
            <a:r>
              <a:rPr lang="it-IT" sz="2400" dirty="0"/>
              <a:t>- i laboratori al centro della metodologia didattica; </a:t>
            </a:r>
          </a:p>
          <a:p>
            <a:pPr marL="0" indent="0">
              <a:buNone/>
            </a:pPr>
            <a:r>
              <a:rPr lang="it-IT" sz="2400" dirty="0"/>
              <a:t>- la coscienza europea quale finalità</a:t>
            </a:r>
            <a:r>
              <a:rPr lang="it-IT" dirty="0"/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Conferma e Riconoscimento dei LCE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/>
              <a:t>Il D.P.R. n. 89/2010 conferma e riconosce il LCE:</a:t>
            </a:r>
          </a:p>
          <a:p>
            <a:r>
              <a:rPr lang="it-IT" sz="2400" dirty="0"/>
              <a:t>Art. 4 – Sezione di Liceo Classico Europeo c.1 “</a:t>
            </a:r>
            <a:r>
              <a:rPr lang="it-IT" sz="2000" i="1" u="sng" dirty="0"/>
              <a:t>Persegue la creazione di una coscienza e identità europea attraverso un percorso formativo interdisciplinare </a:t>
            </a:r>
            <a:r>
              <a:rPr lang="it-IT" sz="2000" i="1" dirty="0"/>
              <a:t>che comprende la conoscenza comparata delle comuni radici </a:t>
            </a:r>
            <a:r>
              <a:rPr lang="it-IT" sz="2000" i="1" dirty="0" err="1"/>
              <a:t>grecolatine</a:t>
            </a:r>
            <a:r>
              <a:rPr lang="it-IT" sz="2000" i="1" dirty="0"/>
              <a:t> e del loro sviluppo nei Paesi le cui lingue, culture, istituzioni giuridiche ed economiche sono oggetto </a:t>
            </a:r>
            <a:r>
              <a:rPr lang="it-IT" sz="2000" dirty="0"/>
              <a:t>di studio” …” </a:t>
            </a:r>
            <a:r>
              <a:rPr lang="it-IT" sz="2000" b="1" i="1" dirty="0"/>
              <a:t>promuove il dialogo interculturale attraverso la conoscenza delle lingue e delle culture internazionali e attraverso lo scambio di esperienze</a:t>
            </a:r>
            <a:r>
              <a:rPr lang="it-IT" sz="2000" i="1" dirty="0"/>
              <a:t>”;</a:t>
            </a:r>
          </a:p>
          <a:p>
            <a:r>
              <a:rPr lang="it-IT" sz="2000" dirty="0"/>
              <a:t>Si confermano l’attivazione presso le scuole annesse alle istituzioni educative quale “</a:t>
            </a:r>
            <a:r>
              <a:rPr lang="it-IT" sz="2000" i="1" u="sng" dirty="0"/>
              <a:t>ambiente favorevole all’apprendimento comunitario</a:t>
            </a:r>
            <a:r>
              <a:rPr lang="it-IT" sz="2000" i="1" dirty="0"/>
              <a:t>”,  </a:t>
            </a:r>
            <a:r>
              <a:rPr lang="it-IT" sz="2000" dirty="0"/>
              <a:t>l’orario e l’impianto curricolare e per quanto concerne la disciplina Economia e diritto si prevede l’integrazione delle Indicazioni nazionali “</a:t>
            </a:r>
            <a:r>
              <a:rPr lang="it-IT" sz="2000" i="1" dirty="0"/>
              <a:t>con </a:t>
            </a:r>
            <a:r>
              <a:rPr lang="it-IT" sz="2000" i="1" u="sng" dirty="0"/>
              <a:t>la conoscenza dei fondamentali aspetti del diritto comunitario e delle istituzioni politiche ed economiche dei paesi</a:t>
            </a:r>
            <a:r>
              <a:rPr lang="it-IT" sz="2000" i="1" dirty="0"/>
              <a:t> la cui lingua e cultura è oggetto di studio</a:t>
            </a:r>
            <a:r>
              <a:rPr lang="it-IT" sz="2000" dirty="0"/>
              <a:t>” .</a:t>
            </a:r>
          </a:p>
          <a:p>
            <a:endParaRPr lang="it-IT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 Istituzioni Educative in Italia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Origini antiche e diverse degli Educandati e dei Convitti Statali;</a:t>
            </a:r>
          </a:p>
          <a:p>
            <a:pPr fontAlgn="base"/>
            <a:r>
              <a:rPr lang="it-IT" dirty="0"/>
              <a:t>Ruolo e potenzialità sociali, educative e culturali;</a:t>
            </a:r>
          </a:p>
          <a:p>
            <a:pPr lvl="0" fontAlgn="base"/>
            <a:r>
              <a:rPr lang="it-IT" dirty="0"/>
              <a:t>Strutturazione oraria con tempi didattici ed educativi a coprire l'intera giornata (convitto e semiconvitto);</a:t>
            </a:r>
          </a:p>
          <a:p>
            <a:pPr lvl="0" fontAlgn="base"/>
            <a:r>
              <a:rPr lang="it-IT" dirty="0"/>
              <a:t>Vita in comunità per i convittori e presenza di personale educativo con ruoli, provenienze, percorsi formativi diversi; </a:t>
            </a:r>
          </a:p>
          <a:p>
            <a:pPr fontAlgn="base"/>
            <a:r>
              <a:rPr lang="it-IT" dirty="0"/>
              <a:t>Presenza di conversatori madrelingua che affiancano i docenti di lingua straniera, una vocazione internazionale  a seguito di contatti con paesi stranieri.</a:t>
            </a:r>
          </a:p>
          <a:p>
            <a:pPr lvl="0" fontAlgn="base"/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Focus sul curricolo europeo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Nuclei forti per una base comune del curricolo: </a:t>
            </a:r>
          </a:p>
          <a:p>
            <a:pPr lvl="0"/>
            <a:r>
              <a:rPr lang="it-IT" u="sng" dirty="0"/>
              <a:t>competenza in due lingue comunitarie </a:t>
            </a:r>
            <a:r>
              <a:rPr lang="it-IT" dirty="0"/>
              <a:t>(L2 – L3) oltre alla lingua madre (L1) con progettazioni riferite al </a:t>
            </a:r>
            <a:r>
              <a:rPr lang="it-IT" dirty="0" err="1"/>
              <a:t>Framework</a:t>
            </a:r>
            <a:r>
              <a:rPr lang="it-IT" dirty="0"/>
              <a:t> europeo delle lingue interessante e funzionale strumento base per le successive rilevazioni standardizzate; </a:t>
            </a:r>
          </a:p>
          <a:p>
            <a:pPr lvl="0"/>
            <a:r>
              <a:rPr lang="it-IT" u="sng" dirty="0"/>
              <a:t>competenze digitali </a:t>
            </a:r>
            <a:r>
              <a:rPr lang="it-IT" dirty="0"/>
              <a:t>(PNRR); </a:t>
            </a:r>
          </a:p>
          <a:p>
            <a:pPr lvl="0"/>
            <a:r>
              <a:rPr lang="it-IT" dirty="0"/>
              <a:t>conoscenza dei fondamentali aspetti del </a:t>
            </a:r>
            <a:r>
              <a:rPr lang="it-IT" u="sng" dirty="0"/>
              <a:t>diritto comunitario e delle istituzioni politiche ed economiche </a:t>
            </a:r>
            <a:r>
              <a:rPr lang="it-IT" dirty="0"/>
              <a:t>dei paesi la cui lingua e cultura è oggetto di studio”; </a:t>
            </a:r>
          </a:p>
          <a:p>
            <a:pPr lvl="0"/>
            <a:r>
              <a:rPr lang="it-IT" dirty="0"/>
              <a:t>inserimento di due discipline non linguistiche insegnate in due lingue straniere (es. matematica o scienze in inglese – storia o geografia in tedesco o francese o spagnolo); </a:t>
            </a:r>
          </a:p>
          <a:p>
            <a:r>
              <a:rPr lang="it-IT" dirty="0"/>
              <a:t>Completamento del curricolo con discipline già presenti nella scuola o nell’indirizzo a scelta dello studente quale quota flessibile da quantificare con il sistema dei crediti.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08F4EEF-E0BB-4008-D94E-964B966D0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Sperimentazione LCE 2020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xmlns="" id="{C6498E17-1B3F-94A0-5D3F-4D12D71F338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 rotWithShape="1">
          <a:blip r:embed="rId2"/>
          <a:srcRect l="13127" t="17778" r="13485"/>
          <a:stretch/>
        </p:blipFill>
        <p:spPr>
          <a:xfrm>
            <a:off x="1846852" y="1600200"/>
            <a:ext cx="5685246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6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Educazione e futuro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sz="2400" b="1" dirty="0"/>
          </a:p>
          <a:p>
            <a:pPr>
              <a:buNone/>
            </a:pPr>
            <a:r>
              <a:rPr lang="it-IT" sz="2400" b="1" dirty="0"/>
              <a:t>  </a:t>
            </a:r>
          </a:p>
          <a:p>
            <a:pPr>
              <a:buNone/>
            </a:pPr>
            <a:r>
              <a:rPr lang="it-IT" sz="2800" b="1" dirty="0"/>
              <a:t>    “</a:t>
            </a:r>
            <a:r>
              <a:rPr lang="it-IT" sz="2800" i="1" dirty="0"/>
              <a:t>Sempre di più oggi il problema dell’educazione è quello di  formare una persona che sappia costruire un futuro che non è  affatto predeterminato, ma che dipende in maniera critica dalle capacità di visione e di immaginazione” .</a:t>
            </a:r>
            <a:endParaRPr lang="it-IT" sz="2800" dirty="0"/>
          </a:p>
          <a:p>
            <a:pPr>
              <a:buNone/>
            </a:pPr>
            <a:r>
              <a:rPr lang="it-IT" sz="2800" dirty="0"/>
              <a:t>	</a:t>
            </a:r>
          </a:p>
          <a:p>
            <a:pPr>
              <a:buNone/>
            </a:pPr>
            <a:r>
              <a:rPr lang="it-IT" sz="2800" dirty="0"/>
              <a:t>    G. </a:t>
            </a:r>
            <a:r>
              <a:rPr lang="it-IT" sz="2800" dirty="0" err="1"/>
              <a:t>Bocchi</a:t>
            </a:r>
            <a:r>
              <a:rPr lang="it-IT" sz="2800" dirty="0"/>
              <a:t> e M. </a:t>
            </a:r>
            <a:r>
              <a:rPr lang="it-IT" sz="2800" dirty="0" err="1"/>
              <a:t>Ceruti</a:t>
            </a:r>
            <a:r>
              <a:rPr lang="it-IT" sz="2800" dirty="0"/>
              <a:t>, in </a:t>
            </a:r>
            <a:r>
              <a:rPr lang="it-IT" sz="2800" i="1" dirty="0"/>
              <a:t>Educazione e globalizzazione </a:t>
            </a:r>
          </a:p>
          <a:p>
            <a:pPr>
              <a:buNone/>
            </a:pPr>
            <a:endParaRPr lang="it-IT" sz="2400" dirty="0"/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Rete LCE 2020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/>
            <a:r>
              <a:rPr lang="it-IT" dirty="0"/>
              <a:t>Educandato Statale “Collegio </a:t>
            </a:r>
            <a:r>
              <a:rPr lang="it-IT" dirty="0" err="1"/>
              <a:t>Uccellis</a:t>
            </a:r>
            <a:r>
              <a:rPr lang="it-IT" dirty="0"/>
              <a:t>” di </a:t>
            </a:r>
            <a:r>
              <a:rPr lang="it-IT" b="1" dirty="0"/>
              <a:t>Udine</a:t>
            </a:r>
            <a:endParaRPr lang="it-IT" dirty="0"/>
          </a:p>
          <a:p>
            <a:pPr lvl="0" fontAlgn="base"/>
            <a:r>
              <a:rPr lang="it-IT" dirty="0"/>
              <a:t>Convitto Nazionale “Vittorio Emanuele” di </a:t>
            </a:r>
            <a:r>
              <a:rPr lang="it-IT" b="1" dirty="0"/>
              <a:t>Cagliari</a:t>
            </a:r>
            <a:r>
              <a:rPr lang="it-IT" dirty="0"/>
              <a:t> </a:t>
            </a:r>
          </a:p>
          <a:p>
            <a:pPr lvl="0" fontAlgn="base"/>
            <a:r>
              <a:rPr lang="it-IT" dirty="0"/>
              <a:t>Convitto Nazionale “G. Bruno” di </a:t>
            </a:r>
            <a:r>
              <a:rPr lang="it-IT" b="1" dirty="0"/>
              <a:t>Maddaloni (Ce)</a:t>
            </a:r>
            <a:endParaRPr lang="it-IT" dirty="0"/>
          </a:p>
          <a:p>
            <a:pPr lvl="0" fontAlgn="base"/>
            <a:r>
              <a:rPr lang="it-IT" dirty="0"/>
              <a:t>Educandato Statale “Setti Carraro” di </a:t>
            </a:r>
            <a:r>
              <a:rPr lang="it-IT" b="1" dirty="0"/>
              <a:t>Milano</a:t>
            </a:r>
            <a:endParaRPr lang="it-IT" dirty="0"/>
          </a:p>
          <a:p>
            <a:pPr lvl="0" fontAlgn="base"/>
            <a:r>
              <a:rPr lang="it-IT" dirty="0"/>
              <a:t>Educandato “San Benedetto” di </a:t>
            </a:r>
            <a:r>
              <a:rPr lang="it-IT" b="1" dirty="0" err="1"/>
              <a:t>Montagnana</a:t>
            </a:r>
            <a:r>
              <a:rPr lang="it-IT" b="1" dirty="0"/>
              <a:t> (PD)</a:t>
            </a:r>
            <a:endParaRPr lang="it-IT" dirty="0"/>
          </a:p>
          <a:p>
            <a:pPr lvl="0" fontAlgn="base"/>
            <a:r>
              <a:rPr lang="it-IT" dirty="0"/>
              <a:t>Educandato Statale ‘’ Maria Adelaide’’ di </a:t>
            </a:r>
            <a:r>
              <a:rPr lang="it-IT" b="1" dirty="0"/>
              <a:t>Palermo</a:t>
            </a:r>
            <a:endParaRPr lang="it-IT" dirty="0"/>
          </a:p>
          <a:p>
            <a:pPr lvl="0" fontAlgn="base"/>
            <a:r>
              <a:rPr lang="it-IT" dirty="0"/>
              <a:t>Convitto Nazionale “Maria Luigia” di</a:t>
            </a:r>
            <a:r>
              <a:rPr lang="it-IT" b="1" dirty="0"/>
              <a:t> Parma</a:t>
            </a:r>
            <a:endParaRPr lang="it-IT" dirty="0"/>
          </a:p>
          <a:p>
            <a:pPr lvl="0" fontAlgn="base"/>
            <a:r>
              <a:rPr lang="it-IT" dirty="0"/>
              <a:t>Convitto Nazionale “Vittorio Emanuele II” di </a:t>
            </a:r>
            <a:r>
              <a:rPr lang="it-IT" b="1" dirty="0"/>
              <a:t>Roma</a:t>
            </a:r>
            <a:endParaRPr lang="it-IT" dirty="0"/>
          </a:p>
          <a:p>
            <a:pPr lvl="0" fontAlgn="base"/>
            <a:r>
              <a:rPr lang="it-IT" dirty="0"/>
              <a:t>Convitto Nazionale “</a:t>
            </a:r>
            <a:r>
              <a:rPr lang="it-IT" dirty="0" err="1"/>
              <a:t>Canopoleno</a:t>
            </a:r>
            <a:r>
              <a:rPr lang="it-IT" dirty="0"/>
              <a:t>” di </a:t>
            </a:r>
            <a:r>
              <a:rPr lang="it-IT" b="1" dirty="0"/>
              <a:t>Sassari</a:t>
            </a:r>
            <a:r>
              <a:rPr lang="it-IT" dirty="0"/>
              <a:t>    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6912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Rete LCE 2020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it-IT" dirty="0"/>
              <a:t>Convitto Nazionale “M. </a:t>
            </a:r>
            <a:r>
              <a:rPr lang="it-IT" dirty="0" err="1"/>
              <a:t>Cutelli</a:t>
            </a:r>
            <a:r>
              <a:rPr lang="it-IT" dirty="0"/>
              <a:t>” di </a:t>
            </a:r>
            <a:r>
              <a:rPr lang="it-IT" b="1" dirty="0"/>
              <a:t>Catania</a:t>
            </a:r>
            <a:endParaRPr lang="it-IT" dirty="0"/>
          </a:p>
          <a:p>
            <a:pPr lvl="0" fontAlgn="base"/>
            <a:r>
              <a:rPr lang="it-IT" dirty="0"/>
              <a:t>Educandato Statale “Agli Angeli” di </a:t>
            </a:r>
            <a:r>
              <a:rPr lang="it-IT" b="1" dirty="0"/>
              <a:t>Verona</a:t>
            </a:r>
            <a:endParaRPr lang="it-IT" dirty="0"/>
          </a:p>
          <a:p>
            <a:pPr lvl="0" fontAlgn="base"/>
            <a:r>
              <a:rPr lang="it-IT" dirty="0"/>
              <a:t>Convitto Nazionale “Cicognini” di</a:t>
            </a:r>
            <a:r>
              <a:rPr lang="it-IT" b="1" dirty="0"/>
              <a:t> Prato</a:t>
            </a:r>
          </a:p>
          <a:p>
            <a:pPr lvl="0" fontAlgn="base"/>
            <a:r>
              <a:rPr lang="it-IT" dirty="0"/>
              <a:t>Convitto Nazionale «GB Vico» </a:t>
            </a:r>
            <a:r>
              <a:rPr lang="it-IT" b="1" dirty="0"/>
              <a:t>di Chieti</a:t>
            </a:r>
          </a:p>
          <a:p>
            <a:pPr lvl="0" fontAlgn="base"/>
            <a:r>
              <a:rPr lang="it-IT" dirty="0"/>
              <a:t>Convitto Nazionale «B. Telesio» </a:t>
            </a:r>
            <a:r>
              <a:rPr lang="it-IT" b="1" dirty="0"/>
              <a:t>di Cosenza</a:t>
            </a:r>
            <a:endParaRPr lang="it-IT" dirty="0"/>
          </a:p>
          <a:p>
            <a:pPr lvl="0" fontAlgn="base"/>
            <a:r>
              <a:rPr lang="it-IT" dirty="0"/>
              <a:t>Convitto Nazionale “Vittorio Emanuele» </a:t>
            </a:r>
            <a:r>
              <a:rPr lang="it-IT" b="1" dirty="0"/>
              <a:t>di Napoli</a:t>
            </a:r>
          </a:p>
          <a:p>
            <a:pPr lvl="0" fontAlgn="base"/>
            <a:r>
              <a:rPr lang="it-IT" dirty="0"/>
              <a:t>Convitto Nazionale «Umberto I» </a:t>
            </a:r>
            <a:r>
              <a:rPr lang="it-IT" b="1" dirty="0"/>
              <a:t>di Torino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7002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… per studenti e cittadini europei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sz="2400" dirty="0"/>
          </a:p>
          <a:p>
            <a:r>
              <a:rPr lang="it-IT" sz="2400" dirty="0"/>
              <a:t>Lo scenario europeo è ampio ed ha come scopo la realizzazione dello Spazio Europeo dell‘Istruzione traguardo da raggiungere a breve ed  entro il 2025 per un’Europa della conoscenza </a:t>
            </a:r>
            <a:r>
              <a:rPr lang="it-IT" dirty="0"/>
              <a:t>“</a:t>
            </a:r>
            <a:r>
              <a:rPr lang="it-IT" sz="2400" i="1" u="sng" dirty="0"/>
              <a:t>in cui imparare non sia limitato da confini; un continente in cui sia la norma trascorrere un periodo in un altro Stato membro, per studiare, formarsi o lavorare, e parlare altre due lingue oltre alla propria lingua madre. Un continente in cui le persone abbiano un forte senso della propria identità di europei, del patrimonio culturale dell'Europa e della sua diversità".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Progetto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sz="2400" dirty="0"/>
          </a:p>
          <a:p>
            <a:r>
              <a:rPr lang="it-IT" sz="2400" dirty="0"/>
              <a:t>Il senso di un progetto come opera incompiuta, come intervento della e per la comunità scolastica; </a:t>
            </a:r>
          </a:p>
          <a:p>
            <a:r>
              <a:rPr lang="it-IT" sz="2400" dirty="0"/>
              <a:t>Una “</a:t>
            </a:r>
            <a:r>
              <a:rPr lang="it-IT" sz="2400" b="1" dirty="0"/>
              <a:t>scuola per futuri cittadini europei</a:t>
            </a:r>
            <a:r>
              <a:rPr lang="it-IT" sz="2400" dirty="0"/>
              <a:t>” per un’ alfabetizzazione alla cittadinanza, una prospettiva futura ed europea, l’individuazione di un curricolo condiviso; </a:t>
            </a:r>
          </a:p>
          <a:p>
            <a:r>
              <a:rPr lang="it-IT" sz="2400" dirty="0"/>
              <a:t>Sviluppo a spirale e in “divenire” dall’eredità  passata, all’oggi e all’esistente per nuove prospettive ed esperienze comuni.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Uno sfondo integratore europeo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sz="2400" dirty="0"/>
          </a:p>
          <a:p>
            <a:r>
              <a:rPr lang="it-IT" sz="2400" dirty="0"/>
              <a:t>Un lungo percorso di pace e cooperazione che parte da </a:t>
            </a:r>
            <a:r>
              <a:rPr lang="it-IT" sz="2400" dirty="0" err="1"/>
              <a:t>Schuman</a:t>
            </a:r>
            <a:r>
              <a:rPr lang="it-IT" sz="2400" dirty="0"/>
              <a:t>;</a:t>
            </a:r>
          </a:p>
          <a:p>
            <a:r>
              <a:rPr lang="it-IT" sz="2400" dirty="0"/>
              <a:t>I programmi e il Programma </a:t>
            </a:r>
            <a:r>
              <a:rPr lang="it-IT" sz="2400" dirty="0" err="1"/>
              <a:t>Erasmus</a:t>
            </a:r>
            <a:r>
              <a:rPr lang="it-IT" sz="2400" dirty="0"/>
              <a:t> per formare un’identità sovranazionale; </a:t>
            </a:r>
          </a:p>
          <a:p>
            <a:r>
              <a:rPr lang="it-IT" sz="2400" dirty="0"/>
              <a:t>Il</a:t>
            </a:r>
            <a:r>
              <a:rPr lang="it-IT" sz="2400" b="1" dirty="0"/>
              <a:t> Trattato di Maastricht </a:t>
            </a:r>
            <a:r>
              <a:rPr lang="it-IT" sz="2400" dirty="0"/>
              <a:t>mobilità, scambi, progetti e la moneta unica europea;</a:t>
            </a:r>
          </a:p>
          <a:p>
            <a:r>
              <a:rPr lang="it-IT" sz="2400" dirty="0"/>
              <a:t>Il riconoscimento della strategia della conoscenza come preziosa opportunità; </a:t>
            </a:r>
          </a:p>
          <a:p>
            <a:r>
              <a:rPr lang="it-IT" sz="2400" dirty="0"/>
              <a:t>Verso uno spazio comune europeo per l’educazione. 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Strategia di Lisbona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i="1" dirty="0"/>
              <a:t>Le politiche per la crescita e per l’occupazione si intrecciano con quelle sull’’istruzione e la formazione:</a:t>
            </a:r>
          </a:p>
          <a:p>
            <a:pPr marL="0" indent="0">
              <a:buNone/>
            </a:pPr>
            <a:r>
              <a:rPr lang="it-IT" sz="2600" i="1" dirty="0"/>
              <a:t>Direttive che spingono sulla formazione dei docenti indicando gli indirizzi (settembre 2007)</a:t>
            </a:r>
          </a:p>
          <a:p>
            <a:r>
              <a:rPr lang="it-IT" sz="2600" i="1" dirty="0"/>
              <a:t>a. dimensione culturale</a:t>
            </a:r>
          </a:p>
          <a:p>
            <a:r>
              <a:rPr lang="it-IT" sz="2600" i="1" dirty="0"/>
              <a:t>b. dimensione metodologico-didattica….</a:t>
            </a:r>
          </a:p>
          <a:p>
            <a:r>
              <a:rPr lang="it-IT" sz="2600" i="1" dirty="0"/>
              <a:t>c. dimensione organizzativa: capacità di contestualizzare il lavoro in riferimento alla legislazione scolastica e all’evoluzione delle politiche formative, </a:t>
            </a:r>
            <a:r>
              <a:rPr lang="it-IT" sz="2600" b="1" i="1" dirty="0"/>
              <a:t>nazionali ed europee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5E8AB02-EA07-DF0E-0081-64684C087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Competenze – chiave per l’apprendimento permanente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A886FE2-1309-B07B-EBE7-F1CBF4E70A4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Raccomandazione 2006/962/CE</a:t>
            </a:r>
          </a:p>
          <a:p>
            <a:pPr>
              <a:buFontTx/>
              <a:buChar char="-"/>
            </a:pPr>
            <a:r>
              <a:rPr lang="it-IT" dirty="0"/>
              <a:t>La comunicazione nella madrelingua;</a:t>
            </a:r>
          </a:p>
          <a:p>
            <a:pPr>
              <a:buFontTx/>
              <a:buChar char="-"/>
            </a:pPr>
            <a:r>
              <a:rPr lang="it-IT" dirty="0"/>
              <a:t>La comunicazione nelle lingue straniere (…) </a:t>
            </a:r>
            <a:r>
              <a:rPr lang="it-IT" i="1" dirty="0"/>
              <a:t>si basa sulla capacità di esprimere ed interpretare concetti, pensieri, sentimenti, fatti ed opinioni (…) in forma sia orale che scritta… Richiede anche abilità quali la mediazione e la comprensione </a:t>
            </a:r>
            <a:r>
              <a:rPr lang="it-IT" b="1" i="1" dirty="0"/>
              <a:t>interculturale.</a:t>
            </a:r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4178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4A72B40-1AA3-7984-F56C-FE42EE3FE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Quadro Europeo per le Qualifiche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781C5FF-9AE4-ACA9-65B5-3B889BC5E67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Raccomandazione E 2008/C111/01/CE</a:t>
            </a:r>
          </a:p>
          <a:p>
            <a:r>
              <a:rPr lang="it-IT" dirty="0"/>
              <a:t>-</a:t>
            </a:r>
            <a:r>
              <a:rPr lang="it-IT" b="1" dirty="0"/>
              <a:t>conoscenze</a:t>
            </a:r>
            <a:r>
              <a:rPr lang="it-IT" dirty="0"/>
              <a:t>: </a:t>
            </a:r>
            <a:r>
              <a:rPr lang="it-IT" i="1" dirty="0"/>
              <a:t>un insieme di fatti, principi, teorie e pratiche relative ad un settore di lavoro o di studio risultanti dall’assimilazione di informazioni attraverso l’apprendimento;</a:t>
            </a:r>
          </a:p>
          <a:p>
            <a:r>
              <a:rPr lang="it-IT" i="1" dirty="0"/>
              <a:t>-</a:t>
            </a:r>
            <a:r>
              <a:rPr lang="it-IT" b="1" dirty="0"/>
              <a:t>abilità: </a:t>
            </a:r>
            <a:r>
              <a:rPr lang="it-IT" i="1" dirty="0"/>
              <a:t>la capacità di applicare conoscenze di utilizzare il Know-how</a:t>
            </a:r>
          </a:p>
          <a:p>
            <a:r>
              <a:rPr lang="it-IT" b="1" i="1" dirty="0"/>
              <a:t>-</a:t>
            </a:r>
            <a:r>
              <a:rPr lang="it-IT" b="1" dirty="0"/>
              <a:t>competenze: </a:t>
            </a:r>
            <a:r>
              <a:rPr lang="it-IT" i="1" dirty="0"/>
              <a:t>la comprovata capacità di utilizzare con responsabilità ed autonomia, conoscenze, capacità personali, sociali e/o metodologiche…</a:t>
            </a:r>
          </a:p>
          <a:p>
            <a:endParaRPr lang="it-IT" b="1" i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414662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La strategia Europeo 2020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endParaRPr lang="it-IT" sz="2400" dirty="0">
              <a:cs typeface="Calibri" pitchFamily="34" charset="0"/>
            </a:endParaRPr>
          </a:p>
          <a:p>
            <a:r>
              <a:rPr lang="it-IT" sz="2400" dirty="0">
                <a:cs typeface="Calibri" pitchFamily="34" charset="0"/>
              </a:rPr>
              <a:t>Il </a:t>
            </a:r>
            <a:r>
              <a:rPr lang="it-IT" sz="2400" b="1" dirty="0">
                <a:cs typeface="Calibri" pitchFamily="34" charset="0"/>
              </a:rPr>
              <a:t>Nuovo Regolamento </a:t>
            </a:r>
            <a:r>
              <a:rPr lang="it-IT" sz="2400" b="1" dirty="0" err="1">
                <a:cs typeface="Calibri" pitchFamily="34" charset="0"/>
              </a:rPr>
              <a:t>Erasmus</a:t>
            </a:r>
            <a:r>
              <a:rPr lang="it-IT" sz="2400" b="1" dirty="0">
                <a:cs typeface="Calibri" pitchFamily="34" charset="0"/>
              </a:rPr>
              <a:t> </a:t>
            </a:r>
            <a:r>
              <a:rPr lang="it-IT" sz="2400" dirty="0">
                <a:cs typeface="Calibri" pitchFamily="34" charset="0"/>
              </a:rPr>
              <a:t>+ 2021-2027; </a:t>
            </a:r>
          </a:p>
          <a:p>
            <a:r>
              <a:rPr lang="it-IT" sz="2400" dirty="0">
                <a:cs typeface="Calibri" pitchFamily="34" charset="0"/>
              </a:rPr>
              <a:t>Comunicazione della Commissione sul ruolo delle politiche su istruzione e cultura; </a:t>
            </a:r>
          </a:p>
          <a:p>
            <a:r>
              <a:rPr lang="it-IT" sz="2400" dirty="0">
                <a:cs typeface="Calibri" pitchFamily="34" charset="0"/>
              </a:rPr>
              <a:t>La creazione entro il 2025 dello spazio europeo dell’istruzione per la dimensione culturale dell’U.E.; </a:t>
            </a:r>
          </a:p>
          <a:p>
            <a:r>
              <a:rPr lang="it-IT" sz="2400" dirty="0">
                <a:cs typeface="Calibri" pitchFamily="34" charset="0"/>
              </a:rPr>
              <a:t>La </a:t>
            </a:r>
            <a:r>
              <a:rPr lang="it-IT" sz="2400" b="1" dirty="0">
                <a:cs typeface="Calibri" pitchFamily="34" charset="0"/>
              </a:rPr>
              <a:t>rete </a:t>
            </a:r>
            <a:r>
              <a:rPr lang="it-IT" sz="2400" b="1" dirty="0" err="1">
                <a:cs typeface="Calibri" pitchFamily="34" charset="0"/>
              </a:rPr>
              <a:t>Euridyce</a:t>
            </a:r>
            <a:r>
              <a:rPr lang="it-IT" sz="2400" b="1" dirty="0">
                <a:cs typeface="Calibri" pitchFamily="34" charset="0"/>
              </a:rPr>
              <a:t> </a:t>
            </a:r>
            <a:r>
              <a:rPr lang="it-IT" sz="2400" dirty="0">
                <a:cs typeface="Calibri" pitchFamily="34" charset="0"/>
              </a:rPr>
              <a:t>con studi e rapporti su argomenti della cooperazione per l’istruzione e la formazione; </a:t>
            </a:r>
          </a:p>
          <a:p>
            <a:r>
              <a:rPr lang="it-IT" sz="2400" b="1" dirty="0">
                <a:cs typeface="Calibri" pitchFamily="34" charset="0"/>
              </a:rPr>
              <a:t>L’Unità italiana </a:t>
            </a:r>
            <a:r>
              <a:rPr lang="it-IT" sz="2400" b="1" dirty="0" err="1">
                <a:cs typeface="Calibri" pitchFamily="34" charset="0"/>
              </a:rPr>
              <a:t>Eurydice</a:t>
            </a:r>
            <a:r>
              <a:rPr lang="it-IT" sz="2400" b="1" dirty="0">
                <a:cs typeface="Calibri" pitchFamily="34" charset="0"/>
              </a:rPr>
              <a:t> (INDIRE</a:t>
            </a:r>
            <a:r>
              <a:rPr lang="it-IT" sz="2400" dirty="0">
                <a:cs typeface="Calibri" pitchFamily="34" charset="0"/>
              </a:rPr>
              <a:t>) che cura e diffonde informazioni sul sistema educativo in chiave comparata;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5472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dirty="0"/>
              <a:t>“Un liceo per l’Europa”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sz="2400" dirty="0"/>
          </a:p>
          <a:p>
            <a:r>
              <a:rPr lang="it-IT" sz="2400" dirty="0"/>
              <a:t> … “ </a:t>
            </a:r>
            <a:r>
              <a:rPr lang="it-IT" sz="2400" i="1" dirty="0"/>
              <a:t>La dimensione europea dell’insegnamento esige la formazione di una coscienza europea tale da assicurare una pacifica e proficua convivenza dei vari popoli europei</a:t>
            </a:r>
            <a:r>
              <a:rPr lang="it-IT" sz="2400" dirty="0"/>
              <a:t>” … e ancora  …</a:t>
            </a:r>
          </a:p>
          <a:p>
            <a:r>
              <a:rPr lang="it-IT" sz="2400" dirty="0"/>
              <a:t>…“</a:t>
            </a:r>
            <a:r>
              <a:rPr lang="it-IT" sz="2400" i="1" u="sng" dirty="0"/>
              <a:t>Lo strumento pedagogico- culturale è ricercato in una cultura europea, di cui individuare le radici comuni che connotano la vita dei vari popoli</a:t>
            </a:r>
            <a:r>
              <a:rPr lang="it-IT" sz="2400" i="1" dirty="0"/>
              <a:t>, tali da portare alla comprensione delle ragioni che rendono necessaria un’unione più reale, anche politica”.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2342</TotalTime>
  <Words>1673</Words>
  <Application>Microsoft Office PowerPoint</Application>
  <PresentationFormat>Presentazione su schermo (4:3)</PresentationFormat>
  <Paragraphs>120</Paragraphs>
  <Slides>22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Calibri</vt:lpstr>
      <vt:lpstr>Tw Cen MT</vt:lpstr>
      <vt:lpstr>Wingdings</vt:lpstr>
      <vt:lpstr>Wingdings 2</vt:lpstr>
      <vt:lpstr>Luna</vt:lpstr>
      <vt:lpstr>        Una scuola per l’ europa : Il Liceo classico europeo                 Roma 11 dicembre 2023                                                       </vt:lpstr>
      <vt:lpstr>Educazione e futuro</vt:lpstr>
      <vt:lpstr>Progetto </vt:lpstr>
      <vt:lpstr>Uno sfondo integratore europeo</vt:lpstr>
      <vt:lpstr>La Strategia di Lisbona</vt:lpstr>
      <vt:lpstr>Competenze – chiave per l’apprendimento permanente</vt:lpstr>
      <vt:lpstr>Quadro Europeo per le Qualifiche</vt:lpstr>
      <vt:lpstr>La strategia Europeo 2020</vt:lpstr>
      <vt:lpstr>“Un liceo per l’Europa” </vt:lpstr>
      <vt:lpstr>Linee pedagogico- culturali</vt:lpstr>
      <vt:lpstr>Nasce il Liceo Classico Europeo </vt:lpstr>
      <vt:lpstr>IL Liceo per l’Europa</vt:lpstr>
      <vt:lpstr>IL Liceo per l’Europa: l’innovazione  </vt:lpstr>
      <vt:lpstr>Il Liceo per l’Europa: la prospettiva </vt:lpstr>
      <vt:lpstr>La sperimentazione globale  </vt:lpstr>
      <vt:lpstr>Conferma e Riconoscimento dei LCE</vt:lpstr>
      <vt:lpstr>Le Istituzioni Educative in Italia</vt:lpstr>
      <vt:lpstr>Focus sul curricolo europeo </vt:lpstr>
      <vt:lpstr>Sperimentazione LCE 2020</vt:lpstr>
      <vt:lpstr>Rete LCE 2020</vt:lpstr>
      <vt:lpstr>Rete LCE 2020</vt:lpstr>
      <vt:lpstr>… per studenti e cittadini europei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liceo per l’europa</dc:title>
  <dc:creator>Utente</dc:creator>
  <cp:lastModifiedBy>Anna Maria Zilli</cp:lastModifiedBy>
  <cp:revision>62</cp:revision>
  <dcterms:created xsi:type="dcterms:W3CDTF">2021-07-25T19:08:56Z</dcterms:created>
  <dcterms:modified xsi:type="dcterms:W3CDTF">2023-12-13T11:55:45Z</dcterms:modified>
</cp:coreProperties>
</file>